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1"/>
  </p:notesMasterIdLst>
  <p:handoutMasterIdLst>
    <p:handoutMasterId r:id="rId12"/>
  </p:handoutMasterIdLst>
  <p:sldIdLst>
    <p:sldId id="354" r:id="rId2"/>
    <p:sldId id="339" r:id="rId3"/>
    <p:sldId id="349" r:id="rId4"/>
    <p:sldId id="348" r:id="rId5"/>
    <p:sldId id="342" r:id="rId6"/>
    <p:sldId id="350" r:id="rId7"/>
    <p:sldId id="351" r:id="rId8"/>
    <p:sldId id="352" r:id="rId9"/>
    <p:sldId id="353" r:id="rId1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6875" autoAdjust="0"/>
    <p:restoredTop sz="86400" autoAdjust="0"/>
  </p:normalViewPr>
  <p:slideViewPr>
    <p:cSldViewPr>
      <p:cViewPr varScale="1">
        <p:scale>
          <a:sx n="62" d="100"/>
          <a:sy n="62" d="100"/>
        </p:scale>
        <p:origin x="72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7/17/2018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See R script (copied into notes two slides ahead of this one)</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PI and CI </a:t>
            </a:r>
            <a:r>
              <a:rPr lang="en-US" altLang="en-US" dirty="0" err="1" smtClean="0"/>
              <a:t>MidtermFinal.R</a:t>
            </a:r>
            <a:endParaRPr lang="en-US" altLang="en-US" dirty="0" smtClean="0"/>
          </a:p>
          <a:p>
            <a:r>
              <a:rPr lang="en-US" altLang="en-US" dirty="0" smtClean="0"/>
              <a:t>z = read.csv(file=</a:t>
            </a:r>
            <a:r>
              <a:rPr lang="en-US" altLang="en-US" dirty="0" err="1" smtClean="0"/>
              <a:t>file.choose</a:t>
            </a:r>
            <a:r>
              <a:rPr lang="en-US" altLang="en-US" dirty="0" smtClean="0"/>
              <a:t>()) #find MidtermFinal.csv</a:t>
            </a:r>
          </a:p>
          <a:p>
            <a:r>
              <a:rPr lang="en-US" altLang="en-US" dirty="0" smtClean="0"/>
              <a:t>#</a:t>
            </a:r>
            <a:r>
              <a:rPr lang="en-US" altLang="en-US" dirty="0" err="1" smtClean="0"/>
              <a:t>pch</a:t>
            </a:r>
            <a:r>
              <a:rPr lang="en-US" altLang="en-US" dirty="0" smtClean="0"/>
              <a:t> sets character of the points</a:t>
            </a:r>
          </a:p>
          <a:p>
            <a:r>
              <a:rPr lang="en-US" altLang="en-US" dirty="0" smtClean="0"/>
              <a:t>#</a:t>
            </a:r>
            <a:r>
              <a:rPr lang="en-US" altLang="en-US" dirty="0" err="1" smtClean="0"/>
              <a:t>cex</a:t>
            </a:r>
            <a:r>
              <a:rPr lang="en-US" altLang="en-US" dirty="0" smtClean="0"/>
              <a:t> sets point size, </a:t>
            </a:r>
            <a:r>
              <a:rPr lang="en-US" altLang="en-US" dirty="0" err="1" smtClean="0"/>
              <a:t>cex.lab</a:t>
            </a:r>
            <a:r>
              <a:rPr lang="en-US" altLang="en-US" dirty="0" smtClean="0"/>
              <a:t> sets label size (</a:t>
            </a:r>
            <a:r>
              <a:rPr lang="en-US" altLang="en-US" dirty="0" err="1" smtClean="0"/>
              <a:t>rltv</a:t>
            </a:r>
            <a:r>
              <a:rPr lang="en-US" altLang="en-US" dirty="0" smtClean="0"/>
              <a:t> to </a:t>
            </a:r>
            <a:r>
              <a:rPr lang="en-US" altLang="en-US" dirty="0" err="1" smtClean="0"/>
              <a:t>pt</a:t>
            </a:r>
            <a:r>
              <a:rPr lang="en-US" altLang="en-US" dirty="0" smtClean="0"/>
              <a:t> size)</a:t>
            </a:r>
          </a:p>
          <a:p>
            <a:r>
              <a:rPr lang="en-US" altLang="en-US" dirty="0" smtClean="0"/>
              <a:t>#</a:t>
            </a:r>
            <a:r>
              <a:rPr lang="en-US" altLang="en-US" dirty="0" err="1" smtClean="0"/>
              <a:t>lwd</a:t>
            </a:r>
            <a:r>
              <a:rPr lang="en-US" altLang="en-US" dirty="0" smtClean="0"/>
              <a:t> sets line width, </a:t>
            </a:r>
            <a:r>
              <a:rPr lang="en-US" altLang="en-US" dirty="0" err="1" smtClean="0"/>
              <a:t>lty</a:t>
            </a:r>
            <a:r>
              <a:rPr lang="en-US" altLang="en-US" dirty="0" smtClean="0"/>
              <a:t> sets line type</a:t>
            </a:r>
          </a:p>
          <a:p>
            <a:r>
              <a:rPr lang="en-US" altLang="en-US" dirty="0" smtClean="0"/>
              <a:t>par(mar=c(5,5,2,2)) #set margins _before_ making a plot</a:t>
            </a:r>
          </a:p>
          <a:p>
            <a:endParaRPr lang="en-US" altLang="en-US" dirty="0" smtClean="0"/>
          </a:p>
          <a:p>
            <a:r>
              <a:rPr lang="en-US" altLang="en-US" dirty="0" smtClean="0"/>
              <a:t>z = </a:t>
            </a:r>
            <a:r>
              <a:rPr lang="en-US" altLang="en-US" dirty="0" err="1" smtClean="0"/>
              <a:t>data.frame</a:t>
            </a:r>
            <a:r>
              <a:rPr lang="en-US" altLang="en-US" dirty="0" smtClean="0"/>
              <a:t>(z); names(z) = c('</a:t>
            </a:r>
            <a:r>
              <a:rPr lang="en-US" altLang="en-US" dirty="0" err="1" smtClean="0"/>
              <a:t>Name','x','y</a:t>
            </a:r>
            <a:r>
              <a:rPr lang="en-US" altLang="en-US" dirty="0" smtClean="0"/>
              <a:t>')</a:t>
            </a:r>
          </a:p>
          <a:p>
            <a:r>
              <a:rPr lang="en-US" altLang="en-US" dirty="0" smtClean="0"/>
              <a:t>m1 = lm(</a:t>
            </a:r>
            <a:r>
              <a:rPr lang="en-US" altLang="en-US" dirty="0" err="1" smtClean="0"/>
              <a:t>y~x</a:t>
            </a:r>
            <a:r>
              <a:rPr lang="en-US" altLang="en-US" dirty="0" smtClean="0"/>
              <a:t>, data =z)</a:t>
            </a:r>
          </a:p>
          <a:p>
            <a:r>
              <a:rPr lang="en-US" altLang="en-US" dirty="0" err="1" smtClean="0"/>
              <a:t>xp</a:t>
            </a:r>
            <a:r>
              <a:rPr lang="en-US" altLang="en-US" dirty="0" smtClean="0"/>
              <a:t> = </a:t>
            </a:r>
            <a:r>
              <a:rPr lang="en-US" altLang="en-US" dirty="0" err="1" smtClean="0"/>
              <a:t>seq</a:t>
            </a:r>
            <a:r>
              <a:rPr lang="en-US" altLang="en-US" dirty="0" smtClean="0"/>
              <a:t>(min(</a:t>
            </a:r>
            <a:r>
              <a:rPr lang="en-US" altLang="en-US" dirty="0" err="1" smtClean="0"/>
              <a:t>z$x</a:t>
            </a:r>
            <a:r>
              <a:rPr lang="en-US" altLang="en-US" dirty="0" smtClean="0"/>
              <a:t>),max(</a:t>
            </a:r>
            <a:r>
              <a:rPr lang="en-US" altLang="en-US" dirty="0" err="1" smtClean="0"/>
              <a:t>z$x</a:t>
            </a:r>
            <a:r>
              <a:rPr lang="en-US" altLang="en-US" dirty="0" smtClean="0"/>
              <a:t>), length = 100)</a:t>
            </a:r>
          </a:p>
          <a:p>
            <a:r>
              <a:rPr lang="en-US" altLang="en-US" dirty="0" smtClean="0"/>
              <a:t>p1 = predict(m1, new = </a:t>
            </a:r>
            <a:r>
              <a:rPr lang="en-US" altLang="en-US" dirty="0" err="1" smtClean="0"/>
              <a:t>data.frame</a:t>
            </a:r>
            <a:r>
              <a:rPr lang="en-US" altLang="en-US" dirty="0" smtClean="0"/>
              <a:t>(x = </a:t>
            </a:r>
            <a:r>
              <a:rPr lang="en-US" altLang="en-US" dirty="0" err="1" smtClean="0"/>
              <a:t>xp</a:t>
            </a:r>
            <a:r>
              <a:rPr lang="en-US" altLang="en-US" dirty="0" smtClean="0"/>
              <a:t>),</a:t>
            </a:r>
          </a:p>
          <a:p>
            <a:r>
              <a:rPr lang="en-US" altLang="en-US" dirty="0" smtClean="0"/>
              <a:t>    interval = 'confidence')</a:t>
            </a:r>
          </a:p>
          <a:p>
            <a:r>
              <a:rPr lang="en-US" altLang="en-US" dirty="0" smtClean="0"/>
              <a:t>p2 = predict(m1, new = </a:t>
            </a:r>
            <a:r>
              <a:rPr lang="en-US" altLang="en-US" dirty="0" err="1" smtClean="0"/>
              <a:t>data.frame</a:t>
            </a:r>
            <a:r>
              <a:rPr lang="en-US" altLang="en-US" dirty="0" smtClean="0"/>
              <a:t>(x = </a:t>
            </a:r>
            <a:r>
              <a:rPr lang="en-US" altLang="en-US" dirty="0" err="1" smtClean="0"/>
              <a:t>xp</a:t>
            </a:r>
            <a:r>
              <a:rPr lang="en-US" altLang="en-US" dirty="0" smtClean="0"/>
              <a:t>),</a:t>
            </a:r>
          </a:p>
          <a:p>
            <a:r>
              <a:rPr lang="en-US" altLang="en-US" dirty="0" smtClean="0"/>
              <a:t>    interval = 'prediction')</a:t>
            </a:r>
          </a:p>
          <a:p>
            <a:r>
              <a:rPr lang="en-US" altLang="en-US" dirty="0" smtClean="0"/>
              <a:t>plot(</a:t>
            </a:r>
            <a:r>
              <a:rPr lang="en-US" altLang="en-US" dirty="0" err="1" smtClean="0"/>
              <a:t>y~x</a:t>
            </a:r>
            <a:r>
              <a:rPr lang="en-US" altLang="en-US" dirty="0" smtClean="0"/>
              <a:t>, data = z, </a:t>
            </a:r>
            <a:r>
              <a:rPr lang="en-US" altLang="en-US" dirty="0" err="1" smtClean="0"/>
              <a:t>pch</a:t>
            </a:r>
            <a:r>
              <a:rPr lang="en-US" altLang="en-US" dirty="0" smtClean="0"/>
              <a:t> = 16, </a:t>
            </a:r>
            <a:r>
              <a:rPr lang="en-US" altLang="en-US" dirty="0" err="1" smtClean="0"/>
              <a:t>cex</a:t>
            </a:r>
            <a:r>
              <a:rPr lang="en-US" altLang="en-US" dirty="0" smtClean="0"/>
              <a:t> = 1.3, </a:t>
            </a:r>
            <a:r>
              <a:rPr lang="en-US" altLang="en-US" dirty="0" err="1" smtClean="0"/>
              <a:t>cex.lab</a:t>
            </a:r>
            <a:r>
              <a:rPr lang="en-US" altLang="en-US" dirty="0" smtClean="0"/>
              <a:t>=1.5,</a:t>
            </a:r>
          </a:p>
          <a:p>
            <a:r>
              <a:rPr lang="en-US" altLang="en-US" dirty="0" smtClean="0"/>
              <a:t>    main = 'Final = 18.67 + 1.49*Midterm',</a:t>
            </a:r>
          </a:p>
          <a:p>
            <a:r>
              <a:rPr lang="en-US" altLang="en-US" dirty="0" smtClean="0"/>
              <a:t>    </a:t>
            </a:r>
            <a:r>
              <a:rPr lang="en-US" altLang="en-US" dirty="0" err="1" smtClean="0"/>
              <a:t>xlab</a:t>
            </a:r>
            <a:r>
              <a:rPr lang="en-US" altLang="en-US" dirty="0" smtClean="0"/>
              <a:t> = 'Midterm',</a:t>
            </a:r>
          </a:p>
          <a:p>
            <a:r>
              <a:rPr lang="en-US" altLang="en-US" dirty="0" smtClean="0"/>
              <a:t>    </a:t>
            </a:r>
            <a:r>
              <a:rPr lang="en-US" altLang="en-US" dirty="0" err="1" smtClean="0"/>
              <a:t>ylab</a:t>
            </a:r>
            <a:r>
              <a:rPr lang="en-US" altLang="en-US" dirty="0" smtClean="0"/>
              <a:t> = 'Final', </a:t>
            </a:r>
            <a:r>
              <a:rPr lang="en-US" altLang="en-US" dirty="0" err="1" smtClean="0"/>
              <a:t>ylim</a:t>
            </a:r>
            <a:r>
              <a:rPr lang="en-US" altLang="en-US" dirty="0" smtClean="0"/>
              <a:t> = range(p2)) </a:t>
            </a:r>
          </a:p>
          <a:p>
            <a:r>
              <a:rPr lang="en-US" altLang="en-US" dirty="0" smtClean="0"/>
              <a:t>lines(</a:t>
            </a:r>
            <a:r>
              <a:rPr lang="en-US" altLang="en-US" dirty="0" err="1" smtClean="0"/>
              <a:t>xp</a:t>
            </a:r>
            <a:r>
              <a:rPr lang="en-US" altLang="en-US" dirty="0" smtClean="0"/>
              <a:t>, p1[,1], </a:t>
            </a:r>
            <a:r>
              <a:rPr lang="en-US" altLang="en-US" dirty="0" err="1" smtClean="0"/>
              <a:t>lwd</a:t>
            </a:r>
            <a:r>
              <a:rPr lang="en-US" altLang="en-US" dirty="0" smtClean="0"/>
              <a:t>="2")</a:t>
            </a:r>
          </a:p>
          <a:p>
            <a:r>
              <a:rPr lang="en-US" altLang="en-US" dirty="0" smtClean="0"/>
              <a:t>lines(</a:t>
            </a:r>
            <a:r>
              <a:rPr lang="en-US" altLang="en-US" dirty="0" err="1" smtClean="0"/>
              <a:t>xp</a:t>
            </a:r>
            <a:r>
              <a:rPr lang="en-US" altLang="en-US" dirty="0" smtClean="0"/>
              <a:t>, p1[,2], </a:t>
            </a:r>
            <a:r>
              <a:rPr lang="en-US" altLang="en-US" dirty="0" err="1" smtClean="0"/>
              <a:t>lty</a:t>
            </a:r>
            <a:r>
              <a:rPr lang="en-US" altLang="en-US" dirty="0" smtClean="0"/>
              <a:t> = 2,lwd="3", col="red"); lines(</a:t>
            </a:r>
            <a:r>
              <a:rPr lang="en-US" altLang="en-US" dirty="0" err="1" smtClean="0"/>
              <a:t>xp</a:t>
            </a:r>
            <a:r>
              <a:rPr lang="en-US" altLang="en-US" dirty="0" smtClean="0"/>
              <a:t>, p1[,3], </a:t>
            </a:r>
            <a:r>
              <a:rPr lang="en-US" altLang="en-US" dirty="0" err="1" smtClean="0"/>
              <a:t>lty</a:t>
            </a:r>
            <a:r>
              <a:rPr lang="en-US" altLang="en-US" dirty="0" smtClean="0"/>
              <a:t> = 2, </a:t>
            </a:r>
            <a:r>
              <a:rPr lang="en-US" altLang="en-US" dirty="0" err="1" smtClean="0"/>
              <a:t>lwd</a:t>
            </a:r>
            <a:r>
              <a:rPr lang="en-US" altLang="en-US" dirty="0" smtClean="0"/>
              <a:t>="3", col="red")</a:t>
            </a:r>
          </a:p>
          <a:p>
            <a:r>
              <a:rPr lang="en-US" altLang="en-US" dirty="0" smtClean="0"/>
              <a:t>lines(</a:t>
            </a:r>
            <a:r>
              <a:rPr lang="en-US" altLang="en-US" dirty="0" err="1" smtClean="0"/>
              <a:t>xp</a:t>
            </a:r>
            <a:r>
              <a:rPr lang="en-US" altLang="en-US" dirty="0" smtClean="0"/>
              <a:t>, p2[,2], </a:t>
            </a:r>
            <a:r>
              <a:rPr lang="en-US" altLang="en-US" dirty="0" err="1" smtClean="0"/>
              <a:t>lty</a:t>
            </a:r>
            <a:r>
              <a:rPr lang="en-US" altLang="en-US" dirty="0" smtClean="0"/>
              <a:t> = 3, </a:t>
            </a:r>
            <a:r>
              <a:rPr lang="en-US" altLang="en-US" dirty="0" err="1" smtClean="0"/>
              <a:t>lwd</a:t>
            </a:r>
            <a:r>
              <a:rPr lang="en-US" altLang="en-US" dirty="0" smtClean="0"/>
              <a:t>="3", col="green"); lines(</a:t>
            </a:r>
            <a:r>
              <a:rPr lang="en-US" altLang="en-US" dirty="0" err="1" smtClean="0"/>
              <a:t>xp</a:t>
            </a:r>
            <a:r>
              <a:rPr lang="en-US" altLang="en-US" dirty="0" smtClean="0"/>
              <a:t>, p2[,3], </a:t>
            </a:r>
            <a:r>
              <a:rPr lang="en-US" altLang="en-US" dirty="0" err="1" smtClean="0"/>
              <a:t>lty</a:t>
            </a:r>
            <a:r>
              <a:rPr lang="en-US" altLang="en-US" dirty="0" smtClean="0"/>
              <a:t> = 3, </a:t>
            </a:r>
            <a:r>
              <a:rPr lang="en-US" altLang="en-US" dirty="0" err="1" smtClean="0"/>
              <a:t>lwd</a:t>
            </a:r>
            <a:r>
              <a:rPr lang="en-US" altLang="en-US" dirty="0" smtClean="0"/>
              <a:t>="3", col="green")</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80519"/>
            <a:ext cx="8229600" cy="858756"/>
          </a:xfrm>
        </p:spPr>
        <p:txBody>
          <a:bodyPr>
            <a:normAutofit/>
          </a:bodyPr>
          <a:lstStyle/>
          <a:p>
            <a:r>
              <a:rPr lang="en-US" b="1" dirty="0">
                <a:solidFill>
                  <a:schemeClr val="bg1"/>
                </a:solidFill>
              </a:rPr>
              <a:t>Sections </a:t>
            </a:r>
            <a:r>
              <a:rPr lang="en-US" b="1" dirty="0" smtClean="0">
                <a:solidFill>
                  <a:schemeClr val="bg1"/>
                </a:solidFill>
              </a:rPr>
              <a:t>2.4</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2</a:t>
            </a:r>
            <a:endParaRPr lang="en-US" sz="3400" dirty="0" smtClean="0">
              <a:solidFill>
                <a:schemeClr val="bg1"/>
              </a:solidFill>
            </a:endParaRPr>
          </a:p>
        </p:txBody>
      </p:sp>
    </p:spTree>
    <p:extLst>
      <p:ext uri="{BB962C8B-B14F-4D97-AF65-F5344CB8AC3E}">
        <p14:creationId xmlns:p14="http://schemas.microsoft.com/office/powerpoint/2010/main" val="1702841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Section </a:t>
            </a:r>
            <a:r>
              <a:rPr lang="en-US" dirty="0" smtClean="0"/>
              <a:t>2.4</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24"/>
              </a:spcBef>
              <a:buNone/>
            </a:pPr>
            <a:r>
              <a:rPr lang="en-US" altLang="en-US" dirty="0">
                <a:sym typeface="Symbol" panose="05050102010706020507" pitchFamily="18" charset="2"/>
              </a:rPr>
              <a:t>Intervals for </a:t>
            </a:r>
            <a:r>
              <a:rPr lang="en-US" altLang="en-US" dirty="0" smtClean="0">
                <a:sym typeface="Symbol" panose="05050102010706020507" pitchFamily="18" charset="2"/>
              </a:rPr>
              <a:t>regression</a:t>
            </a:r>
          </a:p>
          <a:p>
            <a:pPr marL="457200" lvl="1" indent="0">
              <a:spcBef>
                <a:spcPts val="624"/>
              </a:spcBef>
              <a:buNone/>
            </a:pPr>
            <a:r>
              <a:rPr lang="en-US" altLang="en-US" sz="2600" dirty="0" smtClean="0">
                <a:sym typeface="Symbol" panose="05050102010706020507" pitchFamily="18" charset="2"/>
              </a:rPr>
              <a:t>Confidence </a:t>
            </a:r>
            <a:r>
              <a:rPr lang="en-US" altLang="en-US" sz="2600" dirty="0">
                <a:sym typeface="Symbol" panose="05050102010706020507" pitchFamily="18" charset="2"/>
              </a:rPr>
              <a:t>interval for </a:t>
            </a:r>
            <a:r>
              <a:rPr lang="en-US" altLang="en-US" sz="2600" i="1" dirty="0" err="1" smtClean="0">
                <a:sym typeface="Symbol" panose="05050102010706020507" pitchFamily="18" charset="2"/>
              </a:rPr>
              <a:t>μ</a:t>
            </a:r>
            <a:r>
              <a:rPr lang="en-US" altLang="en-US" sz="2600" i="1" baseline="-25000" dirty="0" err="1" smtClean="0">
                <a:sym typeface="Symbol" panose="05050102010706020507" pitchFamily="18" charset="2"/>
              </a:rPr>
              <a:t>Y</a:t>
            </a:r>
            <a:endParaRPr lang="en-US" altLang="en-US" sz="2600" i="1" baseline="-25000" dirty="0" smtClean="0">
              <a:sym typeface="Symbol" panose="05050102010706020507" pitchFamily="18" charset="2"/>
            </a:endParaRPr>
          </a:p>
          <a:p>
            <a:pPr marL="457200" lvl="1" indent="0">
              <a:spcBef>
                <a:spcPts val="624"/>
              </a:spcBef>
              <a:buNone/>
            </a:pPr>
            <a:r>
              <a:rPr lang="en-US" altLang="en-US" sz="2600" dirty="0" smtClean="0">
                <a:sym typeface="Symbol" panose="05050102010706020507" pitchFamily="18" charset="2"/>
              </a:rPr>
              <a:t>Prediction </a:t>
            </a:r>
            <a:r>
              <a:rPr lang="en-US" altLang="en-US" sz="2600" dirty="0">
                <a:sym typeface="Symbol" panose="05050102010706020507" pitchFamily="18" charset="2"/>
              </a:rPr>
              <a:t>interval for </a:t>
            </a:r>
            <a:r>
              <a:rPr lang="en-US" altLang="en-US" sz="2600" i="1" dirty="0" smtClean="0">
                <a:sym typeface="Symbol" panose="05050102010706020507" pitchFamily="18" charset="2"/>
              </a:rPr>
              <a:t>y</a:t>
            </a:r>
            <a:endParaRPr lang="en-US" altLang="en-US" sz="2600" i="1"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Accuracy of Predictions</a:t>
            </a:r>
          </a:p>
        </p:txBody>
      </p:sp>
      <p:sp>
        <p:nvSpPr>
          <p:cNvPr id="7" name="Content Placeholder 6"/>
          <p:cNvSpPr>
            <a:spLocks noGrp="1"/>
          </p:cNvSpPr>
          <p:nvPr>
            <p:ph idx="1"/>
          </p:nvPr>
        </p:nvSpPr>
        <p:spPr>
          <a:xfrm>
            <a:off x="243114" y="1470212"/>
            <a:ext cx="8610600" cy="1501588"/>
          </a:xfrm>
        </p:spPr>
        <p:txBody>
          <a:bodyPr>
            <a:noAutofit/>
          </a:bodyPr>
          <a:lstStyle/>
          <a:p>
            <a:pPr marL="0" indent="0">
              <a:lnSpc>
                <a:spcPct val="110000"/>
              </a:lnSpc>
              <a:buNone/>
            </a:pPr>
            <a:r>
              <a:rPr lang="en-US" b="1" dirty="0"/>
              <a:t>Example</a:t>
            </a:r>
            <a:r>
              <a:rPr lang="en-US" b="1" dirty="0" smtClean="0"/>
              <a:t>:</a:t>
            </a:r>
            <a:endParaRPr lang="en-US" b="1" dirty="0"/>
          </a:p>
          <a:p>
            <a:pPr marL="0" indent="0">
              <a:lnSpc>
                <a:spcPct val="110000"/>
              </a:lnSpc>
              <a:buNone/>
            </a:pPr>
            <a:r>
              <a:rPr lang="en-US" dirty="0"/>
              <a:t>A student has a midterm grade of 41. What grade would we predict for the final?</a:t>
            </a:r>
            <a:endParaRPr lang="ru-RU" dirty="0"/>
          </a:p>
        </p:txBody>
      </p:sp>
      <p:pic>
        <p:nvPicPr>
          <p:cNvPr id="11" name="Picture 2" descr="An equation reads, Final hat equals 18.67 plus 1.493 into Midterm.&#10;The next line reads, Midterm equals 41 right arrow Final hat equals 79.86."/>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957984" y="3256389"/>
            <a:ext cx="6588525" cy="1478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type="body" sz="quarter" idx="10"/>
          </p:nvPr>
        </p:nvSpPr>
        <p:spPr>
          <a:xfrm>
            <a:off x="1828800" y="5058228"/>
            <a:ext cx="4896098" cy="504372"/>
          </a:xfrm>
        </p:spPr>
        <p:txBody>
          <a:bodyPr>
            <a:normAutofit/>
          </a:bodyPr>
          <a:lstStyle/>
          <a:p>
            <a:pPr marL="0" indent="0">
              <a:buNone/>
            </a:pPr>
            <a:r>
              <a:rPr lang="en-US" dirty="0"/>
              <a:t>How accurate is that prediction</a:t>
            </a:r>
            <a:r>
              <a:rPr lang="en-US" dirty="0" smtClean="0"/>
              <a:t>?</a:t>
            </a:r>
            <a:endParaRPr lang="en-US" dirty="0"/>
          </a:p>
        </p:txBody>
      </p:sp>
    </p:spTree>
    <p:extLst>
      <p:ext uri="{BB962C8B-B14F-4D97-AF65-F5344CB8AC3E}">
        <p14:creationId xmlns:p14="http://schemas.microsoft.com/office/powerpoint/2010/main" val="229497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
            <a:ext cx="8229600" cy="1257300"/>
          </a:xfrm>
        </p:spPr>
        <p:txBody>
          <a:bodyPr/>
          <a:lstStyle/>
          <a:p>
            <a:r>
              <a:rPr lang="en-US" dirty="0"/>
              <a:t>Two Forms of Intervals for </a:t>
            </a:r>
            <a:r>
              <a:rPr lang="en-US" dirty="0" smtClean="0"/>
              <a:t>Regression (1 of 2)</a:t>
            </a:r>
            <a:endParaRPr lang="en-US" dirty="0"/>
          </a:p>
        </p:txBody>
      </p:sp>
      <p:sp>
        <p:nvSpPr>
          <p:cNvPr id="5" name="Content Placeholder 4"/>
          <p:cNvSpPr>
            <a:spLocks noGrp="1"/>
          </p:cNvSpPr>
          <p:nvPr>
            <p:ph sz="quarter" idx="10"/>
          </p:nvPr>
        </p:nvSpPr>
        <p:spPr>
          <a:xfrm>
            <a:off x="247304" y="1407392"/>
            <a:ext cx="8591895" cy="4688607"/>
          </a:xfrm>
        </p:spPr>
        <p:txBody>
          <a:bodyPr>
            <a:normAutofit/>
          </a:bodyPr>
          <a:lstStyle/>
          <a:p>
            <a:pPr marL="514350" indent="-514350">
              <a:buFont typeface="+mj-lt"/>
              <a:buAutoNum type="arabicParenR"/>
            </a:pPr>
            <a:r>
              <a:rPr lang="en-US" dirty="0" smtClean="0"/>
              <a:t>Confidence interval for </a:t>
            </a:r>
            <a:r>
              <a:rPr lang="el-GR" i="1" dirty="0" smtClean="0"/>
              <a:t>μ</a:t>
            </a:r>
            <a:r>
              <a:rPr lang="en-US" i="1" baseline="-25000" dirty="0" smtClean="0"/>
              <a:t>Y </a:t>
            </a:r>
            <a:r>
              <a:rPr lang="en-US" dirty="0" smtClean="0"/>
              <a:t>(mean </a:t>
            </a:r>
            <a:r>
              <a:rPr lang="en-US" i="1" dirty="0" smtClean="0"/>
              <a:t>Y</a:t>
            </a:r>
            <a:r>
              <a:rPr lang="en-US" dirty="0" smtClean="0"/>
              <a:t>)</a:t>
            </a:r>
          </a:p>
          <a:p>
            <a:pPr marL="1711325" indent="-1425575">
              <a:buNone/>
            </a:pPr>
            <a:r>
              <a:rPr lang="en-US" dirty="0" smtClean="0"/>
              <a:t>	Where </a:t>
            </a:r>
            <a:r>
              <a:rPr lang="en-US" dirty="0" smtClean="0"/>
              <a:t>is the “true” line for that </a:t>
            </a:r>
            <a:r>
              <a:rPr lang="en-US" i="1" dirty="0" smtClean="0"/>
              <a:t>x</a:t>
            </a:r>
            <a:r>
              <a:rPr lang="en-US" dirty="0" smtClean="0"/>
              <a:t>? or</a:t>
            </a:r>
          </a:p>
          <a:p>
            <a:pPr marL="1711325" indent="-1425575">
              <a:buNone/>
            </a:pPr>
            <a:r>
              <a:rPr lang="en-US" dirty="0" smtClean="0"/>
              <a:t>	Where </a:t>
            </a:r>
            <a:r>
              <a:rPr lang="en-US" dirty="0" smtClean="0"/>
              <a:t>is the average </a:t>
            </a:r>
            <a:r>
              <a:rPr lang="en-US" i="1" dirty="0" smtClean="0"/>
              <a:t>Y</a:t>
            </a:r>
            <a:r>
              <a:rPr lang="en-US" dirty="0" smtClean="0"/>
              <a:t> for all with that </a:t>
            </a:r>
            <a:r>
              <a:rPr lang="en-US" i="1" dirty="0" smtClean="0"/>
              <a:t>x</a:t>
            </a:r>
          </a:p>
          <a:p>
            <a:pPr marL="514350" indent="-514350">
              <a:buFont typeface="+mj-lt"/>
              <a:buAutoNum type="arabicParenR" startAt="2"/>
            </a:pPr>
            <a:r>
              <a:rPr lang="en-US" dirty="0" smtClean="0"/>
              <a:t>Prediction </a:t>
            </a:r>
            <a:r>
              <a:rPr lang="en-US" dirty="0"/>
              <a:t>interval for Individual </a:t>
            </a:r>
            <a:r>
              <a:rPr lang="en-US" i="1" dirty="0" smtClean="0"/>
              <a:t>Y</a:t>
            </a:r>
          </a:p>
          <a:p>
            <a:pPr marL="0" indent="285750">
              <a:buNone/>
            </a:pPr>
            <a:r>
              <a:rPr lang="en-US" dirty="0" smtClean="0"/>
              <a:t>		Where </a:t>
            </a:r>
            <a:r>
              <a:rPr lang="en-US" dirty="0"/>
              <a:t>are most </a:t>
            </a:r>
            <a:r>
              <a:rPr lang="en-US" i="1" dirty="0"/>
              <a:t>Y</a:t>
            </a:r>
            <a:r>
              <a:rPr lang="en-US" dirty="0"/>
              <a:t>’s for that </a:t>
            </a:r>
            <a:r>
              <a:rPr lang="en-US" i="1" dirty="0"/>
              <a:t>x</a:t>
            </a:r>
            <a:r>
              <a:rPr lang="en-US" dirty="0" smtClean="0"/>
              <a:t>?</a:t>
            </a:r>
          </a:p>
        </p:txBody>
      </p:sp>
    </p:spTree>
    <p:extLst>
      <p:ext uri="{BB962C8B-B14F-4D97-AF65-F5344CB8AC3E}">
        <p14:creationId xmlns:p14="http://schemas.microsoft.com/office/powerpoint/2010/main" val="255292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
            <a:ext cx="8229600" cy="1257300"/>
          </a:xfrm>
        </p:spPr>
        <p:txBody>
          <a:bodyPr/>
          <a:lstStyle/>
          <a:p>
            <a:r>
              <a:rPr lang="en-US" dirty="0"/>
              <a:t>Two Forms of Intervals for </a:t>
            </a:r>
            <a:r>
              <a:rPr lang="en-US" dirty="0" smtClean="0"/>
              <a:t>Regression (2 of 2)</a:t>
            </a:r>
            <a:endParaRPr lang="en-US" dirty="0"/>
          </a:p>
        </p:txBody>
      </p:sp>
      <p:sp>
        <p:nvSpPr>
          <p:cNvPr id="3" name="Content Placeholder 2"/>
          <p:cNvSpPr>
            <a:spLocks noGrp="1"/>
          </p:cNvSpPr>
          <p:nvPr>
            <p:ph sz="quarter" idx="10"/>
          </p:nvPr>
        </p:nvSpPr>
        <p:spPr>
          <a:xfrm>
            <a:off x="2866852" y="2209800"/>
            <a:ext cx="3410295" cy="497607"/>
          </a:xfrm>
        </p:spPr>
        <p:txBody>
          <a:bodyPr/>
          <a:lstStyle/>
          <a:p>
            <a:pPr marL="0" indent="0">
              <a:buNone/>
            </a:pPr>
            <a:r>
              <a:rPr lang="en-US" dirty="0"/>
              <a:t>CI for </a:t>
            </a:r>
            <a:r>
              <a:rPr lang="el-GR" i="1" dirty="0"/>
              <a:t>μ</a:t>
            </a:r>
            <a:r>
              <a:rPr lang="en-US" i="1" baseline="-25000" dirty="0"/>
              <a:t>Y</a:t>
            </a:r>
            <a:r>
              <a:rPr lang="en-US" dirty="0"/>
              <a:t> When </a:t>
            </a:r>
            <a:r>
              <a:rPr lang="en-US" i="1" dirty="0"/>
              <a:t>X = x*</a:t>
            </a:r>
            <a:endParaRPr lang="en-US" dirty="0"/>
          </a:p>
        </p:txBody>
      </p:sp>
      <p:graphicFrame>
        <p:nvGraphicFramePr>
          <p:cNvPr id="4" name="Object 3" descr="An equation reads, y hat plus or minus t asterisk sigma hat subscript varepsilon square root of 1 over n plus open parenthesis x asterisk minus x bar close parenthesis superscript 2 over SSX."/>
          <p:cNvGraphicFramePr>
            <a:graphicFrameLocks noChangeAspect="1"/>
          </p:cNvGraphicFramePr>
          <p:nvPr>
            <p:extLst>
              <p:ext uri="{D42A27DB-BD31-4B8C-83A1-F6EECF244321}">
                <p14:modId xmlns:p14="http://schemas.microsoft.com/office/powerpoint/2010/main" val="657479200"/>
              </p:ext>
            </p:extLst>
          </p:nvPr>
        </p:nvGraphicFramePr>
        <p:xfrm>
          <a:off x="2580596" y="3024826"/>
          <a:ext cx="3982809" cy="1317621"/>
        </p:xfrm>
        <a:graphic>
          <a:graphicData uri="http://schemas.openxmlformats.org/presentationml/2006/ole">
            <mc:AlternateContent xmlns:mc="http://schemas.openxmlformats.org/markup-compatibility/2006">
              <mc:Choice xmlns:v="urn:schemas-microsoft-com:vml" Requires="v">
                <p:oleObj spid="_x0000_s2064" name="Equation" r:id="rId4" imgW="1688760" imgH="558720" progId="Equation.DSMT4">
                  <p:embed/>
                </p:oleObj>
              </mc:Choice>
              <mc:Fallback>
                <p:oleObj name="Equation" r:id="rId4" imgW="1688760" imgH="558720" progId="Equation.DSMT4">
                  <p:embed/>
                  <p:pic>
                    <p:nvPicPr>
                      <p:cNvPr id="0" name=""/>
                      <p:cNvPicPr/>
                      <p:nvPr/>
                    </p:nvPicPr>
                    <p:blipFill>
                      <a:blip r:embed="rId5"/>
                      <a:stretch>
                        <a:fillRect/>
                      </a:stretch>
                    </p:blipFill>
                    <p:spPr>
                      <a:xfrm>
                        <a:off x="2580596" y="3024826"/>
                        <a:ext cx="3982809" cy="1317621"/>
                      </a:xfrm>
                      <a:prstGeom prst="rect">
                        <a:avLst/>
                      </a:prstGeom>
                    </p:spPr>
                  </p:pic>
                </p:oleObj>
              </mc:Fallback>
            </mc:AlternateContent>
          </a:graphicData>
        </a:graphic>
      </p:graphicFrame>
    </p:spTree>
    <p:extLst>
      <p:ext uri="{BB962C8B-B14F-4D97-AF65-F5344CB8AC3E}">
        <p14:creationId xmlns:p14="http://schemas.microsoft.com/office/powerpoint/2010/main" val="859720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Graphical CI for </a:t>
            </a:r>
            <a:r>
              <a:rPr lang="en-US" dirty="0" err="1"/>
              <a:t>μ</a:t>
            </a:r>
            <a:r>
              <a:rPr lang="en-US" baseline="-25000" dirty="0" err="1"/>
              <a:t>Y</a:t>
            </a:r>
            <a:r>
              <a:rPr lang="en-US" dirty="0"/>
              <a:t> (with R)</a:t>
            </a:r>
          </a:p>
        </p:txBody>
      </p:sp>
      <p:pic>
        <p:nvPicPr>
          <p:cNvPr id="6" name="Picture 2" descr="A scatterplot graph has Midterm along the horizontal axis ranging from 25 to 50 in increments of 5 and Final along the vertical axis ranging from 50 to 100 in increments of 10. A regression line extends from (23, 54) to (50, 90). Two dashed curved lines are drawn one above the regression line and the other below the regression line. The dashed line above extends from (23, 62) to (50, 100) and the other dashed line below extends from (23, 43) to (50, 83). The graph shows many points scattered around the regression and dashed lines. The scattered points start from 27 to 50 along the horizontal axis and from 52 to 95 along the vertical axis. One point lies significantly at (35, 53). A text on top of the graph reads, Final equals 18.67 plus 1.49 asterisk Midterm."/>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276815" y="1493771"/>
            <a:ext cx="4485594" cy="4574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3135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Prediction Interval for Individual Y’s When X = x</a:t>
            </a:r>
            <a:r>
              <a:rPr lang="en-US" dirty="0" smtClean="0"/>
              <a:t>*</a:t>
            </a:r>
            <a:endParaRPr lang="en-US" dirty="0"/>
          </a:p>
        </p:txBody>
      </p:sp>
      <p:pic>
        <p:nvPicPr>
          <p:cNvPr id="10242" name="Picture 2" descr="An equation reads, y hat plus or minus t asterisk sigma hat subscript varepsilon square root of 1 plus 1 over n plus open parenthesis x asterisk minus x bar close parenthesis superscript 2 over SSX. The number 1 in the equation is highlighted using a cirlce. A callout reading Accounts for the variability due to the additional varepsilon at a point in Y equals beta subscript 0 plus beta subscript 1X plus varepsilon points toward the highlighted number 1."/>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533400" y="1905000"/>
            <a:ext cx="8134350" cy="394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2016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 and PI via R When X = x</a:t>
            </a:r>
            <a:r>
              <a:rPr lang="en-US" dirty="0" smtClean="0"/>
              <a:t>* (1 of 2)</a:t>
            </a:r>
            <a:endParaRPr lang="en-US" dirty="0"/>
          </a:p>
        </p:txBody>
      </p:sp>
      <p:pic>
        <p:nvPicPr>
          <p:cNvPr id="11266" name="Picture 2" descr="A scatterplot graph plots Midterm vs Final with two callouts. The graph has Midterm along the horizontal axis ranging from 25 to 50 in increments of 5 and Final along the vertical axis ranging from 40 to 120 in increments of 20. A regression line extends from (23, 54) to (50, 90). Two dashed curved lines are drawn one above the regression line and the other below the regression line. The dashed line above extends from (23, 61) to (50, 98) and the other dashed line below extends from (23, 35) to (50, 64). The graph shows many points scattered around the regression and dashed lines. The scattered points start from 24 to 50 along the horizontal axis and from 40 to 90 along the vertical axis. Another two dotted lines above and below the regression line is drawn on the graph. The one above extends from (23, 75) to (50, 110) and the other below extends from (23, 35) to (50, 63). A callout reading CI for mu subscript Y points toward the dashed line and another callout reading PI for Y points toward the dotted line. A text on top of the graph reads, Final equals 18.67 plus 1.49 asterisk Midterm."/>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2176462" y="1447800"/>
            <a:ext cx="4762500" cy="47467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068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CI and PI via R When X = x</a:t>
            </a:r>
            <a:r>
              <a:rPr lang="en-US" dirty="0" smtClean="0"/>
              <a:t>* (2 of 2)</a:t>
            </a:r>
            <a:endParaRPr lang="ru-RU" dirty="0"/>
          </a:p>
        </p:txBody>
      </p:sp>
      <p:pic>
        <p:nvPicPr>
          <p:cNvPr id="12290" name="Picture 2" descr="A text reads, Greater than model equals lm open parenthesis Final is similar to Midterm, dataequalsMidtermFinal close parenthesis&#10;Greater than newxequalsdata.frame open parenthesis Midtermequals41 close parenthesis &#10;Greater than predict.lm open parenthesis model, newx, intervalequalsopen quoteconfidenceclosequote close parenthesis&#10;1 – fit: 79.8646; lwr: 76.02267; upr: 83.70652&#10;Greater than predict.lm open parenthesis model, newx, interval equals open quote prediction close quote close parenthesis. &#10;1 – fit: 79.8646; lwr: 59.75512; upr: 99.97408"/>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313807" y="1716939"/>
            <a:ext cx="8478286" cy="4033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077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2224</TotalTime>
  <Words>393</Words>
  <Application>Microsoft Office PowerPoint</Application>
  <PresentationFormat>On-screen Show (4:3)</PresentationFormat>
  <Paragraphs>52</Paragraphs>
  <Slides>9</Slides>
  <Notes>8</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8" baseType="lpstr">
      <vt:lpstr>ＭＳ Ｐゴシック</vt:lpstr>
      <vt:lpstr>Arial</vt:lpstr>
      <vt:lpstr>Arial Black</vt:lpstr>
      <vt:lpstr>Calibri</vt:lpstr>
      <vt:lpstr>Courier New</vt:lpstr>
      <vt:lpstr>Symbol</vt:lpstr>
      <vt:lpstr>Wingdings</vt:lpstr>
      <vt:lpstr>bergerinvitels3e_lectureslides_ch01_final</vt:lpstr>
      <vt:lpstr>MathType 6.0 Equation</vt:lpstr>
      <vt:lpstr>Sections 2.4</vt:lpstr>
      <vt:lpstr>Section 2.4</vt:lpstr>
      <vt:lpstr>Accuracy of Predictions</vt:lpstr>
      <vt:lpstr>Two Forms of Intervals for Regression (1 of 2)</vt:lpstr>
      <vt:lpstr>Two Forms of Intervals for Regression (2 of 2)</vt:lpstr>
      <vt:lpstr>Graphical CI for μY (with R)</vt:lpstr>
      <vt:lpstr>Prediction Interval for Individual Y’s When X = x*</vt:lpstr>
      <vt:lpstr>CI and PI via R When X = x* (1 of 2)</vt:lpstr>
      <vt:lpstr>CI and PI via R When X = x* (2 of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Sections 2.4</dc:title>
  <dc:creator>Canon</dc:creator>
  <cp:lastModifiedBy>Newton, Andy</cp:lastModifiedBy>
  <cp:revision>447</cp:revision>
  <dcterms:created xsi:type="dcterms:W3CDTF">2015-10-23T14:29:37Z</dcterms:created>
  <dcterms:modified xsi:type="dcterms:W3CDTF">2018-07-17T21:27:43Z</dcterms:modified>
</cp:coreProperties>
</file>